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Default Extension="doc" ContentType="application/msword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DD671B0-B080-4534-B747-E4E3CC58F83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0EC169-3BBD-474F-8997-C2471F3AB997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10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0E44BCD-170A-4FF3-9776-12FE3C450403}" type="slidenum">
              <a:rPr lang="en-US"/>
              <a:pPr/>
              <a:t>11</a:t>
            </a:fld>
            <a:endParaRPr lang="en-U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55A08E1-F742-421D-92C8-E90C00B8037E}" type="slidenum">
              <a:rPr lang="en-US"/>
              <a:pPr/>
              <a:t>12</a:t>
            </a:fld>
            <a:endParaRPr lang="en-US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68C4840-7AB9-4010-BC16-51E7FF1D8A4E}" type="slidenum">
              <a:rPr lang="en-US"/>
              <a:pPr/>
              <a:t>13</a:t>
            </a:fld>
            <a:endParaRPr lang="en-U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D69F5D9-BF28-4F11-9E84-C64A0815D9FF}" type="slidenum">
              <a:rPr lang="en-US"/>
              <a:pPr/>
              <a:t>14</a:t>
            </a:fld>
            <a:endParaRPr lang="en-US"/>
          </a:p>
        </p:txBody>
      </p:sp>
      <p:sp>
        <p:nvSpPr>
          <p:cNvPr id="151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0BED6D7-38CD-4EBD-B73B-1C9468875769}" type="slidenum">
              <a:rPr lang="en-US"/>
              <a:pPr/>
              <a:t>15</a:t>
            </a:fld>
            <a:endParaRPr lang="en-US"/>
          </a:p>
        </p:txBody>
      </p:sp>
      <p:sp>
        <p:nvSpPr>
          <p:cNvPr id="152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66AE194-B74A-4BB5-9C7E-0D52DA55B14F}" type="slidenum">
              <a:rPr lang="en-US"/>
              <a:pPr/>
              <a:t>16</a:t>
            </a:fld>
            <a:endParaRPr lang="en-US"/>
          </a:p>
        </p:txBody>
      </p:sp>
      <p:sp>
        <p:nvSpPr>
          <p:cNvPr id="153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28F1593-C4DE-4B8F-8B6E-B9D97AB38859}" type="slidenum">
              <a:rPr lang="en-US"/>
              <a:pPr/>
              <a:t>17</a:t>
            </a:fld>
            <a:endParaRPr lang="en-US"/>
          </a:p>
        </p:txBody>
      </p:sp>
      <p:sp>
        <p:nvSpPr>
          <p:cNvPr id="154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2AB8D5-2531-4695-9F68-B987E504C26C}" type="slidenum">
              <a:rPr lang="en-US"/>
              <a:pPr/>
              <a:t>18</a:t>
            </a:fld>
            <a:endParaRPr lang="en-US"/>
          </a:p>
        </p:txBody>
      </p:sp>
      <p:sp>
        <p:nvSpPr>
          <p:cNvPr id="155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56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10736D0-4E33-4EED-8F0B-833FD270AFA3}" type="slidenum">
              <a:rPr lang="en-US"/>
              <a:pPr/>
              <a:t>19</a:t>
            </a:fld>
            <a:endParaRPr lang="en-US"/>
          </a:p>
        </p:txBody>
      </p:sp>
      <p:sp>
        <p:nvSpPr>
          <p:cNvPr id="156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5CA0158-8205-404A-BDB4-D661FD93700D}" type="slidenum">
              <a:rPr lang="en-US"/>
              <a:pPr/>
              <a:t>2</a:t>
            </a:fld>
            <a:endParaRPr lang="en-U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6851DD4-795E-452C-859F-872786C5D76B}" type="slidenum">
              <a:rPr lang="en-US"/>
              <a:pPr/>
              <a:t>20</a:t>
            </a:fld>
            <a:endParaRPr lang="en-US"/>
          </a:p>
        </p:txBody>
      </p:sp>
      <p:sp>
        <p:nvSpPr>
          <p:cNvPr id="157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21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12E30B-740E-424B-9F5D-FA3951406F20}" type="slidenum">
              <a:rPr lang="en-US"/>
              <a:pPr/>
              <a:t>22</a:t>
            </a:fld>
            <a:endParaRPr lang="en-US"/>
          </a:p>
        </p:txBody>
      </p:sp>
      <p:sp>
        <p:nvSpPr>
          <p:cNvPr id="158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E6B32B2-4749-4880-A1BF-3900CD437902}" type="slidenum">
              <a:rPr lang="en-US"/>
              <a:pPr/>
              <a:t>23</a:t>
            </a:fld>
            <a:endParaRPr lang="en-US"/>
          </a:p>
        </p:txBody>
      </p:sp>
      <p:sp>
        <p:nvSpPr>
          <p:cNvPr id="159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411338-E649-450D-8D1D-C0F38B5AE02D}" type="slidenum">
              <a:rPr lang="en-US"/>
              <a:pPr/>
              <a:t>24</a:t>
            </a:fld>
            <a:endParaRPr lang="en-US"/>
          </a:p>
        </p:txBody>
      </p:sp>
      <p:sp>
        <p:nvSpPr>
          <p:cNvPr id="160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507CD7-3905-44F2-BC4C-2FA8DD808313}" type="slidenum">
              <a:rPr lang="en-US"/>
              <a:pPr/>
              <a:t>25</a:t>
            </a:fld>
            <a:endParaRPr lang="en-US"/>
          </a:p>
        </p:txBody>
      </p:sp>
      <p:sp>
        <p:nvSpPr>
          <p:cNvPr id="161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31FF456-9756-4E2D-8ECD-A51CEA86B6B1}" type="slidenum">
              <a:rPr lang="en-US"/>
              <a:pPr/>
              <a:t>26</a:t>
            </a:fld>
            <a:endParaRPr lang="en-US"/>
          </a:p>
        </p:txBody>
      </p:sp>
      <p:sp>
        <p:nvSpPr>
          <p:cNvPr id="162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D1175C-5606-4B8B-AFAC-EED3BFF839C9}" type="slidenum">
              <a:rPr lang="en-US"/>
              <a:pPr/>
              <a:t>27</a:t>
            </a:fld>
            <a:endParaRPr lang="en-US"/>
          </a:p>
        </p:txBody>
      </p:sp>
      <p:sp>
        <p:nvSpPr>
          <p:cNvPr id="163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DF769F-1199-451A-AE12-F40EB3CB3862}" type="slidenum">
              <a:rPr lang="en-US"/>
              <a:pPr/>
              <a:t>28</a:t>
            </a:fld>
            <a:endParaRPr lang="en-US"/>
          </a:p>
        </p:txBody>
      </p:sp>
      <p:sp>
        <p:nvSpPr>
          <p:cNvPr id="164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8DF8CF9-BE0B-432B-9599-36B4135092A6}" type="slidenum">
              <a:rPr lang="en-US"/>
              <a:pPr/>
              <a:t>29</a:t>
            </a:fld>
            <a:endParaRPr lang="en-US"/>
          </a:p>
        </p:txBody>
      </p:sp>
      <p:sp>
        <p:nvSpPr>
          <p:cNvPr id="165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AECB61-5F6E-4C03-A49F-774A2AF1C976}" type="slidenum">
              <a:rPr lang="en-US"/>
              <a:pPr/>
              <a:t>3</a:t>
            </a:fld>
            <a:endParaRPr lang="en-US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9C0286-45BD-4EDD-83F3-100590270258}" type="slidenum">
              <a:rPr lang="en-US"/>
              <a:pPr/>
              <a:t>30</a:t>
            </a:fld>
            <a:endParaRPr lang="en-US"/>
          </a:p>
        </p:txBody>
      </p:sp>
      <p:sp>
        <p:nvSpPr>
          <p:cNvPr id="166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73C94D-8DCD-49D0-8253-231802D7B80D}" type="slidenum">
              <a:rPr lang="en-US"/>
              <a:pPr/>
              <a:t>31</a:t>
            </a:fld>
            <a:endParaRPr lang="en-US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B73C94D-8DCD-49D0-8253-231802D7B80D}" type="slidenum">
              <a:rPr lang="en-US"/>
              <a:pPr/>
              <a:t>32</a:t>
            </a:fld>
            <a:endParaRPr lang="en-US"/>
          </a:p>
        </p:txBody>
      </p:sp>
      <p:sp>
        <p:nvSpPr>
          <p:cNvPr id="167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2A6E65F-9FD1-400A-B856-6C921BFB1B89}" type="slidenum">
              <a:rPr lang="en-US"/>
              <a:pPr/>
              <a:t>33</a:t>
            </a:fld>
            <a:endParaRPr lang="en-US"/>
          </a:p>
        </p:txBody>
      </p:sp>
      <p:sp>
        <p:nvSpPr>
          <p:cNvPr id="168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4B99F9E-1AD6-4CB9-B408-F571D8C49119}" type="slidenum">
              <a:rPr lang="en-US"/>
              <a:pPr/>
              <a:t>34</a:t>
            </a:fld>
            <a:endParaRPr lang="en-US"/>
          </a:p>
        </p:txBody>
      </p:sp>
      <p:sp>
        <p:nvSpPr>
          <p:cNvPr id="169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F25A124-73C9-4331-B04E-1766301C862D}" type="slidenum">
              <a:rPr lang="en-US"/>
              <a:pPr/>
              <a:t>35</a:t>
            </a:fld>
            <a:endParaRPr lang="en-US"/>
          </a:p>
        </p:txBody>
      </p:sp>
      <p:sp>
        <p:nvSpPr>
          <p:cNvPr id="171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CF7B8B-F43B-499A-BAA5-0EDB642EC091}" type="slidenum">
              <a:rPr lang="en-US"/>
              <a:pPr/>
              <a:t>36</a:t>
            </a:fld>
            <a:endParaRPr lang="en-US"/>
          </a:p>
        </p:txBody>
      </p:sp>
      <p:sp>
        <p:nvSpPr>
          <p:cNvPr id="172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3650D0-7AEE-4FED-B124-AED4009B347C}" type="slidenum">
              <a:rPr lang="en-US"/>
              <a:pPr/>
              <a:t>37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724155-798C-4471-AD07-E5F1E5704F8C}" type="slidenum">
              <a:rPr lang="en-US"/>
              <a:pPr/>
              <a:t>38</a:t>
            </a:fld>
            <a:endParaRPr lang="en-US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724155-798C-4471-AD07-E5F1E5704F8C}" type="slidenum">
              <a:rPr lang="en-US"/>
              <a:pPr/>
              <a:t>39</a:t>
            </a:fld>
            <a:endParaRPr lang="en-US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D1518CA-BE6C-4998-A3C7-4458C6E7E84C}" type="slidenum">
              <a:rPr lang="en-US"/>
              <a:pPr/>
              <a:t>4</a:t>
            </a:fld>
            <a:endParaRPr lang="en-US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3650D0-7AEE-4FED-B124-AED4009B347C}" type="slidenum">
              <a:rPr lang="en-US"/>
              <a:pPr/>
              <a:t>40</a:t>
            </a:fld>
            <a:endParaRPr lang="en-US"/>
          </a:p>
        </p:txBody>
      </p:sp>
      <p:sp>
        <p:nvSpPr>
          <p:cNvPr id="173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49789EC-7649-4BA1-A0DD-7B0525E20982}" type="slidenum">
              <a:rPr lang="en-US"/>
              <a:pPr/>
              <a:t>41</a:t>
            </a:fld>
            <a:endParaRPr lang="en-US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4B91698-C736-46DA-9189-C32D65DF3152}" type="slidenum">
              <a:rPr lang="en-US"/>
              <a:pPr/>
              <a:t>42</a:t>
            </a:fld>
            <a:endParaRPr lang="en-US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B9E2F89-9295-4817-96AB-32F31B7C0FE3}" type="slidenum">
              <a:rPr lang="en-US"/>
              <a:pPr/>
              <a:t>43</a:t>
            </a:fld>
            <a:endParaRPr lang="en-US"/>
          </a:p>
        </p:txBody>
      </p:sp>
      <p:sp>
        <p:nvSpPr>
          <p:cNvPr id="177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86BB6F-6517-4044-8D18-5DD86573CCF7}" type="slidenum">
              <a:rPr lang="en-US"/>
              <a:pPr/>
              <a:t>44</a:t>
            </a:fld>
            <a:endParaRPr lang="en-US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86BB6F-6517-4044-8D18-5DD86573CCF7}" type="slidenum">
              <a:rPr lang="en-US"/>
              <a:pPr/>
              <a:t>45</a:t>
            </a:fld>
            <a:endParaRPr lang="en-US"/>
          </a:p>
        </p:txBody>
      </p:sp>
      <p:sp>
        <p:nvSpPr>
          <p:cNvPr id="178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C1AAE44-8198-4DE3-BF1D-6A3247C91CAC}" type="slidenum">
              <a:rPr lang="en-US"/>
              <a:pPr/>
              <a:t>5</a:t>
            </a:fld>
            <a:endParaRPr lang="en-US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9CCEF9B-A9AE-4735-849A-D1211563856C}" type="slidenum">
              <a:rPr lang="en-US"/>
              <a:pPr/>
              <a:t>6</a:t>
            </a:fld>
            <a:endParaRPr lang="en-U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D46372E-3EA0-42D3-9F56-C4520A2E20FB}" type="slidenum">
              <a:rPr lang="en-US"/>
              <a:pPr/>
              <a:t>7</a:t>
            </a:fld>
            <a:endParaRPr lang="en-US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2E763E0-A2B4-49FE-98ED-1ADB234EE2B6}" type="slidenum">
              <a:rPr lang="en-US"/>
              <a:pPr/>
              <a:t>8</a:t>
            </a:fld>
            <a:endParaRPr lang="en-U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7D3C9C3-D08C-42A0-91A8-E6A5B7E03DEB}" type="slidenum">
              <a:rPr lang="en-US"/>
              <a:pPr/>
              <a:t>9</a:t>
            </a:fld>
            <a:endParaRPr lang="en-U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/>
            <a:r>
              <a:rPr lang="hr-HR" smtClean="0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81515D-08A1-4BA4-AEB6-F785FAE7C5C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47A5A9-BAFE-47FE-8BF5-F45C68E79A0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15CD8-C36B-461C-A011-EE40A75F33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810000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58EE4686-DAFD-4E90-9BE9-167F5387658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BEE491-73CA-48CE-8E7F-519C613FF42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71A9BD-6B24-4E1B-865A-06ED58E8DB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EA5F47-56BE-42B3-93FB-1FAA15FF4A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48715-C3DD-4A63-AAA3-C614396ED7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DFA92-B7DE-4625-98C2-1CB4CEC2DA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30BC9-B5B8-494C-A7D6-CD0883868D6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41616-AC03-4469-AD21-599A0335C5F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B5C3A9-AD6F-4EF0-8B99-0621C2B11F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81000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en-US"/>
              <a:t>Информатика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9A4165B-D495-4FBC-953C-BCEFADC3A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Microsoft_Office_Word_97_-_2003_Document2.doc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EXCEL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/>
              <a:t>ИНФОРМАТИКА</a:t>
            </a:r>
            <a:r>
              <a:rPr lang="sr-Latn-CS" sz="1400" b="1"/>
              <a:t> </a:t>
            </a:r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Предавање бр. 08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 </a:t>
            </a:r>
            <a:r>
              <a:rPr lang="sr-Latn-CS" sz="1400" b="1"/>
              <a:t>Microsoft </a:t>
            </a:r>
            <a:r>
              <a:rPr lang="sr-Latn-CS" sz="1400" b="1"/>
              <a:t>Excel </a:t>
            </a:r>
            <a:r>
              <a:rPr lang="sr-Latn-CS" sz="1400" b="1" smtClean="0"/>
              <a:t>200</a:t>
            </a:r>
            <a:r>
              <a:rPr lang="sr-Cyrl-RS" sz="1400" b="1" smtClean="0"/>
              <a:t>7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Програм за </a:t>
            </a:r>
            <a:r>
              <a:rPr lang="ru-RU" sz="1400" b="1"/>
              <a:t>табеларне </a:t>
            </a:r>
            <a:r>
              <a:rPr lang="ru-RU" sz="1400" b="1" smtClean="0"/>
              <a:t>прорачуне (наставак).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</a:t>
            </a:r>
            <a:r>
              <a:rPr lang="ru-RU" sz="1000"/>
              <a:t>© </a:t>
            </a:r>
            <a:r>
              <a:rPr lang="ru-RU" sz="1000" smtClean="0"/>
              <a:t>2016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45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915D7F-6FC7-42A5-91FE-F85D9759EDAA}" type="slidenum">
              <a:rPr lang="en-US"/>
              <a:pPr/>
              <a:t>10</a:t>
            </a:fld>
            <a:endParaRPr lang="en-US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pic>
        <p:nvPicPr>
          <p:cNvPr id="6451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6900" y="1382713"/>
            <a:ext cx="5679328" cy="495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55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4B60D1F-8F20-4934-A2BE-9C42987FC91B}" type="slidenum">
              <a:rPr lang="en-US"/>
              <a:pPr/>
              <a:t>11</a:t>
            </a:fld>
            <a:endParaRPr lang="en-US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Поравнање садржаја ћелије</a:t>
            </a:r>
            <a:r>
              <a:rPr lang="sr-Latn-CS" smtClean="0"/>
              <a:t> </a:t>
            </a:r>
          </a:p>
        </p:txBody>
      </p:sp>
      <p:pic>
        <p:nvPicPr>
          <p:cNvPr id="6554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3462" y="1540934"/>
            <a:ext cx="463331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3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8" y="1538498"/>
            <a:ext cx="4224972" cy="399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65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BB4CA8-1A0A-4396-8D51-60B9AADE513D}" type="slidenum">
              <a:rPr lang="en-US"/>
              <a:pPr/>
              <a:t>12</a:t>
            </a:fld>
            <a:endParaRPr lang="en-US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Форматирање фонтова у ћелији</a:t>
            </a:r>
            <a:r>
              <a:rPr lang="sr-Latn-CS" sz="3600" smtClean="0"/>
              <a:t> </a:t>
            </a:r>
          </a:p>
        </p:txBody>
      </p:sp>
      <p:pic>
        <p:nvPicPr>
          <p:cNvPr id="665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30400" y="140970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75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1440D7B-3A5B-4E07-9C73-34260A9CEA61}" type="slidenum">
              <a:rPr lang="en-US"/>
              <a:pPr/>
              <a:t>13</a:t>
            </a:fld>
            <a:endParaRPr lang="en-US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Постављање граница табеле</a:t>
            </a:r>
            <a:r>
              <a:rPr lang="sr-Latn-CS" smtClean="0"/>
              <a:t> </a:t>
            </a:r>
          </a:p>
        </p:txBody>
      </p:sp>
      <p:pic>
        <p:nvPicPr>
          <p:cNvPr id="6758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100" y="1416050"/>
            <a:ext cx="5676900" cy="494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9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12529" t="2219" r="73505" b="86438"/>
          <a:stretch>
            <a:fillRect/>
          </a:stretch>
        </p:blipFill>
        <p:spPr bwMode="auto">
          <a:xfrm>
            <a:off x="6234495" y="2895451"/>
            <a:ext cx="2545437" cy="1380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86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2B23BB-6A88-4AB4-8788-3AA6D3D881E7}" type="slidenum">
              <a:rPr lang="en-US"/>
              <a:pPr/>
              <a:t>14</a:t>
            </a:fld>
            <a:endParaRPr lang="en-US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6861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6163" y="1373188"/>
            <a:ext cx="46355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5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96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0514A9-D598-40D9-A4C8-BC508D06138E}" type="slidenum">
              <a:rPr lang="en-US"/>
              <a:pPr/>
              <a:t>15</a:t>
            </a:fld>
            <a:endParaRPr lang="en-US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Неки већ дефинисани формати табеле</a:t>
            </a:r>
            <a:r>
              <a:rPr lang="sr-Latn-CS" sz="3600" smtClean="0"/>
              <a:t> </a:t>
            </a:r>
          </a:p>
        </p:txBody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400" smtClean="0"/>
              <a:t>Да би се прекопирао формат неке табеле или</a:t>
            </a:r>
            <a:r>
              <a:rPr lang="sr-Cyrl-CS" sz="2400" smtClean="0"/>
              <a:t> </a:t>
            </a:r>
            <a:r>
              <a:rPr lang="en-GB" sz="2400" smtClean="0"/>
              <a:t>ћелије на друго место могу се применити два начина: </a:t>
            </a:r>
            <a:endParaRPr lang="sr-Cyrl-CS" sz="2400" smtClean="0"/>
          </a:p>
          <a:p>
            <a:pPr lvl="1" eaLnBrk="1" hangingPunct="1"/>
            <a:r>
              <a:rPr lang="sr-Cyrl-RS" sz="2000" smtClean="0"/>
              <a:t>мени</a:t>
            </a:r>
            <a:r>
              <a:rPr lang="sr-Cyrl-RS" sz="2000" b="1" i="1" smtClean="0"/>
              <a:t> </a:t>
            </a:r>
            <a:r>
              <a:rPr lang="en-US" sz="2000" b="1" i="1" smtClean="0"/>
              <a:t>HOME</a:t>
            </a:r>
            <a:r>
              <a:rPr lang="sr-Cyrl-RS" sz="2000" smtClean="0"/>
              <a:t>,</a:t>
            </a:r>
            <a:r>
              <a:rPr lang="sr-Cyrl-RS" sz="2000" b="1" i="1" smtClean="0"/>
              <a:t> </a:t>
            </a:r>
            <a:r>
              <a:rPr lang="en-GB" sz="2000" smtClean="0"/>
              <a:t>пољ</a:t>
            </a:r>
            <a:r>
              <a:rPr lang="sr-Cyrl-RS" sz="2000" smtClean="0"/>
              <a:t>е</a:t>
            </a:r>
            <a:r>
              <a:rPr lang="en-GB" sz="2000" smtClean="0"/>
              <a:t> </a:t>
            </a:r>
            <a:r>
              <a:rPr lang="en-US" sz="2000" b="1" i="1" smtClean="0"/>
              <a:t>Clipboard</a:t>
            </a:r>
            <a:r>
              <a:rPr lang="sr-Cyrl-RS" sz="2000" smtClean="0"/>
              <a:t>, </a:t>
            </a:r>
            <a:r>
              <a:rPr lang="en-GB" sz="2000" b="1" i="1" smtClean="0"/>
              <a:t>Paste</a:t>
            </a:r>
            <a:r>
              <a:rPr lang="sr-Cyrl-RS" sz="2000" b="1" i="1" smtClean="0"/>
              <a:t>/</a:t>
            </a:r>
            <a:r>
              <a:rPr lang="en-GB" sz="2000" b="1" i="1" smtClean="0"/>
              <a:t>PasteSpecial</a:t>
            </a:r>
            <a:endParaRPr lang="sr-Cyrl-RS" sz="2000" smtClean="0"/>
          </a:p>
          <a:p>
            <a:pPr lvl="1" eaLnBrk="1" hangingPunct="1"/>
            <a:r>
              <a:rPr lang="en-GB" sz="2000" smtClean="0"/>
              <a:t>десни клик миша </a:t>
            </a:r>
            <a:r>
              <a:rPr lang="sr-Cyrl-RS" sz="2000" smtClean="0"/>
              <a:t>и из контекстног менија </a:t>
            </a:r>
            <a:r>
              <a:rPr lang="en-GB" sz="2000" smtClean="0"/>
              <a:t>бирамо опцију </a:t>
            </a:r>
            <a:r>
              <a:rPr lang="en-GB" sz="2000" b="1" i="1" smtClean="0"/>
              <a:t>PasteSpecial</a:t>
            </a:r>
            <a:endParaRPr lang="sr-Cyrl-CS" sz="2000" smtClean="0"/>
          </a:p>
          <a:p>
            <a:pPr lvl="1" eaLnBrk="1" hangingPunct="1"/>
            <a:r>
              <a:rPr lang="sr-Cyrl-RS" sz="2000" smtClean="0"/>
              <a:t>помоћу</a:t>
            </a:r>
            <a:r>
              <a:rPr lang="sr-Cyrl-RS" sz="2000" b="1" i="1" smtClean="0"/>
              <a:t> </a:t>
            </a:r>
            <a:r>
              <a:rPr lang="en-GB" sz="2000" b="1" i="1" smtClean="0"/>
              <a:t>Format Painter</a:t>
            </a:r>
            <a:r>
              <a:rPr lang="en-GB" sz="2000" smtClean="0"/>
              <a:t>-а (</a:t>
            </a:r>
            <a:r>
              <a:rPr lang="sr-Cyrl-CS" sz="2000" smtClean="0"/>
              <a:t>тастер на коме је</a:t>
            </a:r>
            <a:r>
              <a:rPr lang="en-GB" sz="2000" smtClean="0"/>
              <a:t> нацртана четка)</a:t>
            </a:r>
            <a:endParaRPr lang="sr-Cyrl-CS" sz="2000" smtClean="0"/>
          </a:p>
          <a:p>
            <a:pPr eaLnBrk="1" hangingPunct="1"/>
            <a:r>
              <a:rPr lang="sr-Cyrl-CS" sz="2400" smtClean="0"/>
              <a:t>О</a:t>
            </a:r>
            <a:r>
              <a:rPr lang="en-GB" sz="2400" smtClean="0"/>
              <a:t>значите ћелије са којих желите да узмете формат и кликнете на </a:t>
            </a:r>
            <a:r>
              <a:rPr lang="en-GB" sz="2400" b="1" i="1" smtClean="0"/>
              <a:t>Format Painter</a:t>
            </a:r>
            <a:endParaRPr lang="sr-Cyrl-CS" sz="2400" b="1" i="1" smtClean="0"/>
          </a:p>
          <a:p>
            <a:pPr lvl="1" eaLnBrk="1" hangingPunct="1"/>
            <a:r>
              <a:rPr lang="sr-Cyrl-CS" sz="2000" smtClean="0"/>
              <a:t>к</a:t>
            </a:r>
            <a:r>
              <a:rPr lang="en-GB" sz="2000" smtClean="0"/>
              <a:t>урзор се мења у четку са знаком плус поред</a:t>
            </a:r>
            <a:endParaRPr lang="sr-Cyrl-CS" sz="2000" smtClean="0"/>
          </a:p>
          <a:p>
            <a:pPr lvl="1" eaLnBrk="1" hangingPunct="1"/>
            <a:r>
              <a:rPr lang="sr-Cyrl-CS" sz="2000" smtClean="0"/>
              <a:t>с</a:t>
            </a:r>
            <a:r>
              <a:rPr lang="en-GB" sz="2000" smtClean="0"/>
              <a:t>ада само превучете преко ћелија за које челите да добију нови формат и по отпуштању дугмета миша он се и примењује!</a:t>
            </a:r>
            <a:endParaRPr lang="sr-Latn-CS" sz="2000" smtClean="0"/>
          </a:p>
        </p:txBody>
      </p:sp>
      <p:sp>
        <p:nvSpPr>
          <p:cNvPr id="6963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065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6FBA9E2-4CC1-4C6F-AE23-FB66B6EC09D3}" type="slidenum">
              <a:rPr lang="en-US"/>
              <a:pPr/>
              <a:t>16</a:t>
            </a:fld>
            <a:endParaRPr lang="en-US"/>
          </a:p>
        </p:txBody>
      </p:sp>
      <p:sp>
        <p:nvSpPr>
          <p:cNvPr id="706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Подешавање колона и редова</a:t>
            </a:r>
            <a:endParaRPr lang="sr-Latn-CS" sz="3600" smtClean="0"/>
          </a:p>
        </p:txBody>
      </p:sp>
      <p:sp>
        <p:nvSpPr>
          <p:cNvPr id="706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sr-Latn-CS" sz="2400" smtClean="0"/>
          </a:p>
        </p:txBody>
      </p:sp>
      <p:sp>
        <p:nvSpPr>
          <p:cNvPr id="7066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74469" t="2210" r="11202" b="51143"/>
          <a:stretch>
            <a:fillRect/>
          </a:stretch>
        </p:blipFill>
        <p:spPr bwMode="auto">
          <a:xfrm>
            <a:off x="2926414" y="1398031"/>
            <a:ext cx="3584451" cy="4841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168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C0E6A8-8F89-4D2D-B8B6-DC69A61269FB}" type="slidenum">
              <a:rPr lang="en-US"/>
              <a:pPr/>
              <a:t>17</a:t>
            </a:fld>
            <a:endParaRPr lang="en-US"/>
          </a:p>
        </p:txBody>
      </p:sp>
      <p:sp>
        <p:nvSpPr>
          <p:cNvPr id="716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Форматирање стила</a:t>
            </a:r>
            <a:endParaRPr lang="sr-Latn-CS" sz="3600" smtClean="0"/>
          </a:p>
        </p:txBody>
      </p:sp>
      <p:sp>
        <p:nvSpPr>
          <p:cNvPr id="71687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701799"/>
            <a:ext cx="3073403" cy="3860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5349" r="20446" b="56045"/>
          <a:stretch>
            <a:fillRect/>
          </a:stretch>
        </p:blipFill>
        <p:spPr bwMode="auto">
          <a:xfrm>
            <a:off x="280943" y="1745090"/>
            <a:ext cx="5264723" cy="371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270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EBBB1D-D719-467F-9EDF-241AADA69DDB}" type="slidenum">
              <a:rPr lang="en-US"/>
              <a:pPr/>
              <a:t>18</a:t>
            </a:fld>
            <a:endParaRPr lang="en-US"/>
          </a:p>
        </p:txBody>
      </p:sp>
      <p:sp>
        <p:nvSpPr>
          <p:cNvPr id="727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</a:t>
            </a:r>
            <a:r>
              <a:rPr lang="en-GB" i="1" smtClean="0"/>
              <a:t>оришћење шаблона</a:t>
            </a:r>
            <a:r>
              <a:rPr lang="sr-Latn-CS" smtClean="0"/>
              <a:t> </a:t>
            </a:r>
          </a:p>
        </p:txBody>
      </p:sp>
      <p:pic>
        <p:nvPicPr>
          <p:cNvPr id="7270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5005" y="1540931"/>
            <a:ext cx="5991191" cy="443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21157" t="9584" r="69003" b="67562"/>
          <a:stretch>
            <a:fillRect/>
          </a:stretch>
        </p:blipFill>
        <p:spPr bwMode="auto">
          <a:xfrm>
            <a:off x="6354889" y="2108342"/>
            <a:ext cx="2695980" cy="3394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373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48732D-320B-4451-A49F-AB781D37B09C}" type="slidenum">
              <a:rPr lang="en-US"/>
              <a:pPr/>
              <a:t>19</a:t>
            </a:fld>
            <a:endParaRPr lang="en-US"/>
          </a:p>
        </p:txBody>
      </p:sp>
      <p:sp>
        <p:nvSpPr>
          <p:cNvPr id="737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b="1" i="1" smtClean="0"/>
              <a:t>Pie</a:t>
            </a:r>
            <a:r>
              <a:rPr lang="en-GB" sz="2800" smtClean="0"/>
              <a:t> (пита, која се користи за приказивање релација између делова целине),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Bar</a:t>
            </a:r>
            <a:r>
              <a:rPr lang="en-GB" sz="2800" smtClean="0"/>
              <a:t> (хоризонталне црте, које се користе за поређење вредности у временском домену),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Column</a:t>
            </a:r>
            <a:r>
              <a:rPr lang="en-GB" sz="2800" smtClean="0"/>
              <a:t> (вертикалне црте, сличне хоризонталнима),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Line</a:t>
            </a:r>
            <a:r>
              <a:rPr lang="en-GB" sz="2800" smtClean="0"/>
              <a:t> (најбоље приказује трендове и промене које се јављају током времена</a:t>
            </a:r>
            <a:r>
              <a:rPr lang="sr-Latn-RS" sz="2800" smtClean="0"/>
              <a:t>)</a:t>
            </a:r>
            <a:r>
              <a:rPr lang="en-GB" sz="2800" smtClean="0"/>
              <a:t> и </a:t>
            </a:r>
            <a:endParaRPr lang="sr-Cyrl-CS" sz="2800" smtClean="0"/>
          </a:p>
          <a:p>
            <a:pPr eaLnBrk="1" hangingPunct="1"/>
            <a:r>
              <a:rPr lang="en-GB" sz="2800" b="1" i="1" smtClean="0"/>
              <a:t>Area</a:t>
            </a:r>
            <a:r>
              <a:rPr lang="en-GB" sz="2800" smtClean="0"/>
              <a:t> (области, служе за приказивање промене у вредностима)</a:t>
            </a:r>
            <a:endParaRPr lang="sr-Latn-CS" sz="2800" smtClean="0"/>
          </a:p>
        </p:txBody>
      </p:sp>
      <p:sp>
        <p:nvSpPr>
          <p:cNvPr id="7373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73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FA67675-98A3-421E-A8A5-C5BEA5CB6AD8}" type="slidenum">
              <a:rPr lang="en-US"/>
              <a:pPr/>
              <a:t>2</a:t>
            </a:fld>
            <a:endParaRPr lang="en-US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Подешавање параметара стране</a:t>
            </a:r>
            <a:r>
              <a:rPr lang="sr-Latn-CS" sz="3600" smtClean="0"/>
              <a:t> </a:t>
            </a:r>
          </a:p>
        </p:txBody>
      </p:sp>
      <p:pic>
        <p:nvPicPr>
          <p:cNvPr id="5734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060575"/>
            <a:ext cx="8008938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475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49ABA3-45B9-4571-9F02-A5DA4D74C0CE}" type="slidenum">
              <a:rPr lang="en-US"/>
              <a:pPr/>
              <a:t>20</a:t>
            </a:fld>
            <a:endParaRPr lang="en-US"/>
          </a:p>
        </p:txBody>
      </p:sp>
      <p:sp>
        <p:nvSpPr>
          <p:cNvPr id="747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Графика</a:t>
            </a:r>
            <a:endParaRPr lang="sr-Latn-CS" smtClean="0"/>
          </a:p>
        </p:txBody>
      </p:sp>
      <p:sp>
        <p:nvSpPr>
          <p:cNvPr id="7475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b="1" i="1" smtClean="0"/>
              <a:t>Data Series</a:t>
            </a:r>
            <a:r>
              <a:rPr lang="en-GB" smtClean="0"/>
              <a:t> - серије података</a:t>
            </a:r>
            <a:endParaRPr lang="sr-Latn-RS" smtClean="0"/>
          </a:p>
          <a:p>
            <a:pPr lvl="1" eaLnBrk="1" hangingPunct="1"/>
            <a:r>
              <a:rPr lang="sr-Cyrl-RS" smtClean="0"/>
              <a:t>г</a:t>
            </a:r>
            <a:r>
              <a:rPr lang="en-GB" smtClean="0"/>
              <a:t>рупе података повезаних неким релацијама, као што су месечни приходи продајне групе</a:t>
            </a:r>
            <a:endParaRPr lang="sr-Cyrl-CS" smtClean="0"/>
          </a:p>
          <a:p>
            <a:pPr eaLnBrk="1" hangingPunct="1"/>
            <a:r>
              <a:rPr lang="en-GB" b="1" i="1" smtClean="0"/>
              <a:t>Axis</a:t>
            </a:r>
            <a:r>
              <a:rPr lang="en-GB" smtClean="0"/>
              <a:t> - оса</a:t>
            </a:r>
            <a:endParaRPr lang="sr-Cyrl-RS" smtClean="0"/>
          </a:p>
          <a:p>
            <a:pPr eaLnBrk="1" hangingPunct="1"/>
            <a:r>
              <a:rPr lang="en-GB" b="1" i="1" smtClean="0"/>
              <a:t>Legend</a:t>
            </a:r>
            <a:r>
              <a:rPr lang="en-GB" smtClean="0"/>
              <a:t> - легенда</a:t>
            </a:r>
            <a:endParaRPr lang="sr-Latn-CS" smtClean="0"/>
          </a:p>
        </p:txBody>
      </p:sp>
      <p:sp>
        <p:nvSpPr>
          <p:cNvPr id="7475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21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i="1" smtClean="0"/>
              <a:t>Цртање </a:t>
            </a:r>
            <a:r>
              <a:rPr lang="en-GB" i="1" smtClean="0"/>
              <a:t>графикона</a:t>
            </a:r>
            <a:r>
              <a:rPr lang="sr-Latn-CS" smtClean="0"/>
              <a:t> </a:t>
            </a:r>
          </a:p>
        </p:txBody>
      </p:sp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5467" t="2380" r="67916" b="87915"/>
          <a:stretch>
            <a:fillRect/>
          </a:stretch>
        </p:blipFill>
        <p:spPr bwMode="auto">
          <a:xfrm>
            <a:off x="660399" y="1430866"/>
            <a:ext cx="7857067" cy="310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36707" r="50275" b="87973"/>
          <a:stretch>
            <a:fillRect/>
          </a:stretch>
        </p:blipFill>
        <p:spPr bwMode="auto">
          <a:xfrm>
            <a:off x="3097429" y="4880407"/>
            <a:ext cx="2786904" cy="147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577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524E777-C176-4260-84C0-F87C31820B89}" type="slidenum">
              <a:rPr lang="en-US"/>
              <a:pPr/>
              <a:t>22</a:t>
            </a:fld>
            <a:endParaRPr lang="en-US"/>
          </a:p>
        </p:txBody>
      </p:sp>
      <p:sp>
        <p:nvSpPr>
          <p:cNvPr id="757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типа графикона</a:t>
            </a:r>
            <a:r>
              <a:rPr lang="sr-Latn-CS" smtClean="0"/>
              <a:t> </a:t>
            </a:r>
          </a:p>
        </p:txBody>
      </p:sp>
      <p:pic>
        <p:nvPicPr>
          <p:cNvPr id="7578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263" y="1439863"/>
            <a:ext cx="7246937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680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4AB8CF8-E2D2-4249-AB32-7F900EC96701}" type="slidenum">
              <a:rPr lang="en-US"/>
              <a:pPr/>
              <a:t>23</a:t>
            </a:fld>
            <a:endParaRPr lang="en-US"/>
          </a:p>
        </p:txBody>
      </p:sp>
      <p:sp>
        <p:nvSpPr>
          <p:cNvPr id="768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Давање имена серијама података</a:t>
            </a:r>
            <a:r>
              <a:rPr lang="sr-Latn-CS" sz="3600" smtClean="0"/>
              <a:t> </a:t>
            </a:r>
          </a:p>
        </p:txBody>
      </p:sp>
      <p:pic>
        <p:nvPicPr>
          <p:cNvPr id="768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5800" y="1566668"/>
            <a:ext cx="5604933" cy="3810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55940" t="42709" r="31353" b="26879"/>
          <a:stretch>
            <a:fillRect/>
          </a:stretch>
        </p:blipFill>
        <p:spPr bwMode="auto">
          <a:xfrm>
            <a:off x="262471" y="1462625"/>
            <a:ext cx="2971800" cy="334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5" cstate="print"/>
          <a:srcRect l="22992" t="28485" r="59764" b="56536"/>
          <a:stretch>
            <a:fillRect/>
          </a:stretch>
        </p:blipFill>
        <p:spPr bwMode="auto">
          <a:xfrm>
            <a:off x="249433" y="4804353"/>
            <a:ext cx="2942500" cy="16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782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137EC74-BF22-48E3-9EAB-118D70DEA5BA}" type="slidenum">
              <a:rPr lang="en-US"/>
              <a:pPr/>
              <a:t>24</a:t>
            </a:fld>
            <a:endParaRPr lang="en-US"/>
          </a:p>
        </p:txBody>
      </p:sp>
      <p:sp>
        <p:nvSpPr>
          <p:cNvPr id="778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Подешавања </a:t>
            </a:r>
            <a:r>
              <a:rPr lang="sr-Cyrl-CS" sz="3600" i="1" smtClean="0"/>
              <a:t>назива </a:t>
            </a:r>
            <a:r>
              <a:rPr lang="en-GB" sz="3600" i="1" smtClean="0"/>
              <a:t>графикона</a:t>
            </a:r>
            <a:r>
              <a:rPr lang="sr-Latn-CS" sz="3600" smtClean="0"/>
              <a:t> </a:t>
            </a:r>
          </a:p>
        </p:txBody>
      </p:sp>
      <p:pic>
        <p:nvPicPr>
          <p:cNvPr id="7782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1677988"/>
            <a:ext cx="7539037" cy="409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885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3783BD8-2BE1-4892-BE44-C6623FEB99B7}" type="slidenum">
              <a:rPr lang="en-US"/>
              <a:pPr/>
              <a:t>25</a:t>
            </a:fld>
            <a:endParaRPr lang="en-US"/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Избор локације графикона</a:t>
            </a:r>
            <a:r>
              <a:rPr lang="sr-Latn-CS" smtClean="0"/>
              <a:t> </a:t>
            </a:r>
          </a:p>
        </p:txBody>
      </p:sp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8490" y="1700283"/>
            <a:ext cx="6344708" cy="2799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4" cstate="print"/>
          <a:srcRect l="72261" t="3693" r="16310" b="81045"/>
          <a:stretch>
            <a:fillRect/>
          </a:stretch>
        </p:blipFill>
        <p:spPr bwMode="auto">
          <a:xfrm>
            <a:off x="177342" y="2019175"/>
            <a:ext cx="2447325" cy="1909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7987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A3F8267-350F-4764-8778-71FB456A9E28}" type="slidenum">
              <a:rPr lang="en-US"/>
              <a:pPr/>
              <a:t>26</a:t>
            </a:fld>
            <a:endParaRPr lang="en-US"/>
          </a:p>
        </p:txBody>
      </p:sp>
      <p:sp>
        <p:nvSpPr>
          <p:cNvPr id="798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Коначни изглед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pic>
        <p:nvPicPr>
          <p:cNvPr id="7987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6950" y="1524000"/>
            <a:ext cx="7519988" cy="485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089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7133787-26B4-4366-B89D-6C93F12C606A}" type="slidenum">
              <a:rPr lang="en-US"/>
              <a:pPr/>
              <a:t>27</a:t>
            </a:fld>
            <a:endParaRPr lang="en-US"/>
          </a:p>
        </p:txBody>
      </p:sp>
      <p:sp>
        <p:nvSpPr>
          <p:cNvPr id="809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Подешавање</a:t>
            </a:r>
            <a:r>
              <a:rPr lang="en-GB" i="1" smtClean="0"/>
              <a:t> графикона</a:t>
            </a:r>
            <a:r>
              <a:rPr lang="sr-Latn-CS" smtClean="0"/>
              <a:t> </a:t>
            </a:r>
          </a:p>
        </p:txBody>
      </p:sp>
      <p:sp>
        <p:nvSpPr>
          <p:cNvPr id="8090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45073" t="40979" r="42549" b="30066"/>
          <a:stretch>
            <a:fillRect/>
          </a:stretch>
        </p:blipFill>
        <p:spPr bwMode="auto">
          <a:xfrm>
            <a:off x="152403" y="2328332"/>
            <a:ext cx="1989666" cy="2421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18067" y="1534584"/>
            <a:ext cx="6377200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192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5E6A8D-74ED-412B-B888-4AA88F654E12}" type="slidenum">
              <a:rPr lang="en-US"/>
              <a:pPr/>
              <a:t>28</a:t>
            </a:fld>
            <a:endParaRPr lang="en-US"/>
          </a:p>
        </p:txBody>
      </p:sp>
      <p:sp>
        <p:nvSpPr>
          <p:cNvPr id="819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Форматирање оса</a:t>
            </a:r>
            <a:r>
              <a:rPr lang="sr-Latn-CS" smtClean="0"/>
              <a:t> </a:t>
            </a:r>
          </a:p>
        </p:txBody>
      </p:sp>
      <p:sp>
        <p:nvSpPr>
          <p:cNvPr id="8192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6549" y="1882669"/>
            <a:ext cx="3033184" cy="2985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61910" t="20833" r="17137" b="27696"/>
          <a:stretch>
            <a:fillRect/>
          </a:stretch>
        </p:blipFill>
        <p:spPr bwMode="auto">
          <a:xfrm>
            <a:off x="3871503" y="1350423"/>
            <a:ext cx="4290364" cy="502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294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7A325D-87AE-4599-81C8-F29A642A00DB}" type="slidenum">
              <a:rPr lang="en-US"/>
              <a:pPr/>
              <a:t>29</a:t>
            </a:fld>
            <a:endParaRPr lang="en-US"/>
          </a:p>
        </p:txBody>
      </p:sp>
      <p:sp>
        <p:nvSpPr>
          <p:cNvPr id="829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3Д графикони</a:t>
            </a:r>
            <a:endParaRPr lang="sr-Latn-CS" smtClean="0"/>
          </a:p>
        </p:txBody>
      </p:sp>
      <p:sp>
        <p:nvSpPr>
          <p:cNvPr id="8294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5000"/>
              </a:lnSpc>
            </a:pPr>
            <a:endParaRPr lang="sr-Cyrl-CS" sz="2800" smtClean="0"/>
          </a:p>
        </p:txBody>
      </p:sp>
      <p:pic>
        <p:nvPicPr>
          <p:cNvPr id="8295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576" y="1401233"/>
            <a:ext cx="7515224" cy="4834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5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83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2C2E8F7-E264-4DE0-A2B2-351597634693}" type="slidenum">
              <a:rPr lang="en-US"/>
              <a:pPr/>
              <a:t>3</a:t>
            </a:fld>
            <a:endParaRPr lang="en-US"/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Подешавање маргина радног листа</a:t>
            </a:r>
            <a:r>
              <a:rPr lang="sr-Latn-CS" sz="3600" smtClean="0"/>
              <a:t> </a:t>
            </a:r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6175" y="1392238"/>
            <a:ext cx="5043488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397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B78DF71-FD3C-443E-BD6F-5376E2045D63}" type="slidenum">
              <a:rPr lang="en-US"/>
              <a:pPr/>
              <a:t>30</a:t>
            </a:fld>
            <a:endParaRPr lang="en-US"/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sr-Latn-CS" i="1" smtClean="0"/>
              <a:t>Pyramid</a:t>
            </a:r>
            <a:r>
              <a:rPr lang="sr-Latn-CS" smtClean="0"/>
              <a:t> </a:t>
            </a:r>
          </a:p>
        </p:txBody>
      </p:sp>
      <p:pic>
        <p:nvPicPr>
          <p:cNvPr id="8397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850" y="1477963"/>
            <a:ext cx="7940675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49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EE9405-13BD-404E-A37B-799499E56C47}" type="slidenum">
              <a:rPr lang="en-US"/>
              <a:pPr/>
              <a:t>31</a:t>
            </a:fld>
            <a:endParaRPr lang="en-US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Тип графикона 3-D Column</a:t>
            </a:r>
            <a:endParaRPr lang="sr-Latn-CS" sz="3600" smtClean="0"/>
          </a:p>
        </p:txBody>
      </p:sp>
      <p:pic>
        <p:nvPicPr>
          <p:cNvPr id="8499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6138" y="1423988"/>
            <a:ext cx="74422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49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AEE9405-13BD-404E-A37B-799499E56C47}" type="slidenum">
              <a:rPr lang="en-US"/>
              <a:pPr/>
              <a:t>32</a:t>
            </a:fld>
            <a:endParaRPr lang="en-US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Подешавање погледа на тродимензионални графикон</a:t>
            </a:r>
            <a:endParaRPr lang="sr-Latn-CS" sz="3600" smtClean="0"/>
          </a:p>
        </p:txBody>
      </p:sp>
      <p:sp>
        <p:nvSpPr>
          <p:cNvPr id="849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33895" t="39951" r="42107" b="25980"/>
          <a:stretch>
            <a:fillRect/>
          </a:stretch>
        </p:blipFill>
        <p:spPr bwMode="auto">
          <a:xfrm>
            <a:off x="279400" y="2197505"/>
            <a:ext cx="3359702" cy="2772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l="63842" t="22059" r="15066" b="26225"/>
          <a:stretch>
            <a:fillRect/>
          </a:stretch>
        </p:blipFill>
        <p:spPr bwMode="auto">
          <a:xfrm>
            <a:off x="4110484" y="1420479"/>
            <a:ext cx="4263050" cy="495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60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3A9328F-C2DF-467E-90B6-C8C8966C73A2}" type="slidenum">
              <a:rPr lang="en-US"/>
              <a:pPr/>
              <a:t>33</a:t>
            </a:fld>
            <a:endParaRPr lang="en-US"/>
          </a:p>
        </p:txBody>
      </p:sp>
      <p:sp>
        <p:nvSpPr>
          <p:cNvPr id="860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en-GB" i="1" smtClean="0"/>
              <a:t>Scatter</a:t>
            </a:r>
            <a:r>
              <a:rPr lang="sr-Latn-CS" smtClean="0"/>
              <a:t> </a:t>
            </a:r>
          </a:p>
        </p:txBody>
      </p:sp>
      <p:pic>
        <p:nvPicPr>
          <p:cNvPr id="8602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00" y="1892300"/>
            <a:ext cx="8410575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70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C6214-08BA-4884-855C-0B1FF4676DAD}" type="slidenum">
              <a:rPr lang="en-US"/>
              <a:pPr/>
              <a:t>34</a:t>
            </a:fld>
            <a:endParaRPr lang="en-US"/>
          </a:p>
        </p:txBody>
      </p:sp>
      <p:sp>
        <p:nvSpPr>
          <p:cNvPr id="870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Тип графикона </a:t>
            </a:r>
            <a:r>
              <a:rPr lang="en-GB" i="1" smtClean="0"/>
              <a:t>Doughnut</a:t>
            </a:r>
            <a:r>
              <a:rPr lang="sr-Latn-CS" smtClean="0"/>
              <a:t> </a:t>
            </a:r>
          </a:p>
        </p:txBody>
      </p:sp>
      <p:pic>
        <p:nvPicPr>
          <p:cNvPr id="8704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4500" y="1806575"/>
            <a:ext cx="8275638" cy="407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80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6BE25ED-179A-4D2D-8203-054C4DA3C85C}" type="slidenum">
              <a:rPr lang="en-US"/>
              <a:pPr/>
              <a:t>35</a:t>
            </a:fld>
            <a:endParaRPr lang="en-US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Уметнута слика у графикон</a:t>
            </a:r>
            <a:r>
              <a:rPr lang="sr-Latn-CS" smtClean="0"/>
              <a:t> </a:t>
            </a:r>
          </a:p>
        </p:txBody>
      </p:sp>
      <p:sp>
        <p:nvSpPr>
          <p:cNvPr id="8806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sr-Latn-CS" smtClean="0"/>
          </a:p>
        </p:txBody>
      </p:sp>
      <p:pic>
        <p:nvPicPr>
          <p:cNvPr id="8807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138" y="1539875"/>
            <a:ext cx="7789862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7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890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6D9222C-548D-4944-9E58-C3CA91D3C585}" type="slidenum">
              <a:rPr lang="en-US"/>
              <a:pPr/>
              <a:t>36</a:t>
            </a:fld>
            <a:endParaRPr lang="en-US"/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Преклапање серија података</a:t>
            </a:r>
            <a:r>
              <a:rPr lang="sr-Latn-CS" smtClean="0"/>
              <a:t> </a:t>
            </a:r>
          </a:p>
        </p:txBody>
      </p:sp>
      <p:sp>
        <p:nvSpPr>
          <p:cNvPr id="890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3428" t="22304" r="14937" b="24265"/>
          <a:stretch>
            <a:fillRect/>
          </a:stretch>
        </p:blipFill>
        <p:spPr bwMode="auto">
          <a:xfrm>
            <a:off x="2769364" y="1433229"/>
            <a:ext cx="3902369" cy="495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01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26146A-FD0B-4BB0-AAF7-37FFBC069019}" type="slidenum">
              <a:rPr lang="en-US"/>
              <a:pPr/>
              <a:t>37</a:t>
            </a:fld>
            <a:endParaRPr lang="en-US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База података</a:t>
            </a:r>
            <a:endParaRPr lang="sr-Latn-CS" smtClean="0"/>
          </a:p>
        </p:txBody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GB" sz="2800" smtClean="0"/>
              <a:t>База података је средство за смештање, организацију и претраживање података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И</a:t>
            </a:r>
            <a:r>
              <a:rPr lang="en-GB" sz="2800" smtClean="0"/>
              <a:t>ме, презиме, струка, радно место, улица, број</a:t>
            </a:r>
            <a:endParaRPr lang="sr-Cyrl-RS" sz="2800" smtClean="0"/>
          </a:p>
          <a:p>
            <a:pPr eaLnBrk="1" hangingPunct="1"/>
            <a:r>
              <a:rPr lang="sr-Cyrl-RS" sz="2800" smtClean="0"/>
              <a:t>С</a:t>
            </a:r>
            <a:r>
              <a:rPr lang="en-GB" sz="2800" smtClean="0"/>
              <a:t>вако поље је представљено једном ћелијом</a:t>
            </a:r>
            <a:endParaRPr lang="sr-Cyrl-RS" sz="2800" smtClean="0"/>
          </a:p>
          <a:p>
            <a:pPr eaLnBrk="1" hangingPunct="1"/>
            <a:r>
              <a:rPr lang="sr-Cyrl-RS" sz="2800" smtClean="0"/>
              <a:t>Ј</a:t>
            </a:r>
            <a:r>
              <a:rPr lang="en-GB" sz="2800" smtClean="0"/>
              <a:t>едан ред ћелија представља </a:t>
            </a:r>
            <a:r>
              <a:rPr lang="sr-Cyrl-CS" sz="2800" smtClean="0"/>
              <a:t>запис</a:t>
            </a:r>
          </a:p>
          <a:p>
            <a:pPr eaLnBrk="1" hangingPunct="1"/>
            <a:r>
              <a:rPr lang="sr-Cyrl-RS" sz="2800" smtClean="0"/>
              <a:t>Т</a:t>
            </a:r>
            <a:r>
              <a:rPr lang="en-GB" sz="2800" smtClean="0"/>
              <a:t>ретира </a:t>
            </a:r>
            <a:r>
              <a:rPr lang="sr-Cyrl-RS" sz="2800" smtClean="0"/>
              <a:t>базу </a:t>
            </a:r>
            <a:r>
              <a:rPr lang="en-GB" sz="2800" smtClean="0"/>
              <a:t>као листу података</a:t>
            </a:r>
            <a:endParaRPr lang="sr-Cyrl-CS" sz="2800" smtClean="0"/>
          </a:p>
          <a:p>
            <a:pPr lvl="1" eaLnBrk="1" hangingPunct="1"/>
            <a:r>
              <a:rPr lang="sr-Cyrl-CS" sz="2600" smtClean="0"/>
              <a:t>с</a:t>
            </a:r>
            <a:r>
              <a:rPr lang="en-GB" sz="2600" smtClean="0"/>
              <a:t>а овим подацима може да се ра</a:t>
            </a:r>
            <a:r>
              <a:rPr lang="sr-Cyrl-CS" sz="2600" smtClean="0"/>
              <a:t>д</a:t>
            </a:r>
            <a:r>
              <a:rPr lang="en-GB" sz="2600" smtClean="0"/>
              <a:t>и као и са било којом другом табелом, све док не изаберете команду из менија </a:t>
            </a:r>
            <a:r>
              <a:rPr lang="en-GB" sz="2600" b="1" i="1" smtClean="0"/>
              <a:t>Data</a:t>
            </a:r>
            <a:endParaRPr lang="en-GB" sz="2600" smtClean="0"/>
          </a:p>
        </p:txBody>
      </p:sp>
      <p:sp>
        <p:nvSpPr>
          <p:cNvPr id="901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11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BD93B8-7A50-4DE2-A96B-92948924E1D5}" type="slidenum">
              <a:rPr lang="en-US"/>
              <a:pPr/>
              <a:t>38</a:t>
            </a:fld>
            <a:endParaRPr lang="en-US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i="1" smtClean="0"/>
              <a:t>Пример евиденције у бази података</a:t>
            </a:r>
            <a:r>
              <a:rPr lang="sr-Cyrl-CS" sz="3200" smtClean="0"/>
              <a:t> </a:t>
            </a:r>
            <a:r>
              <a:rPr lang="en-GB" sz="3200" i="1" smtClean="0"/>
              <a:t>Data</a:t>
            </a:r>
            <a:endParaRPr lang="sr-Latn-CS" sz="3200" smtClean="0"/>
          </a:p>
        </p:txBody>
      </p:sp>
      <p:pic>
        <p:nvPicPr>
          <p:cNvPr id="9114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600" y="1565275"/>
            <a:ext cx="8150225" cy="470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113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BD93B8-7A50-4DE2-A96B-92948924E1D5}" type="slidenum">
              <a:rPr lang="en-US"/>
              <a:pPr/>
              <a:t>39</a:t>
            </a:fld>
            <a:endParaRPr lang="en-US"/>
          </a:p>
        </p:txBody>
      </p:sp>
      <p:sp>
        <p:nvSpPr>
          <p:cNvPr id="911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RS" sz="3200" i="1" smtClean="0"/>
              <a:t>Додавање команде Form</a:t>
            </a:r>
            <a:endParaRPr lang="sr-Latn-CS" sz="3200" smtClean="0"/>
          </a:p>
        </p:txBody>
      </p:sp>
      <p:sp>
        <p:nvSpPr>
          <p:cNvPr id="9114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l="28099" t="15948" r="27898" b="19771"/>
          <a:stretch>
            <a:fillRect/>
          </a:stretch>
        </p:blipFill>
        <p:spPr bwMode="auto">
          <a:xfrm>
            <a:off x="285661" y="1409064"/>
            <a:ext cx="6098206" cy="494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4" cstate="print"/>
          <a:srcRect r="90612" b="94771"/>
          <a:stretch>
            <a:fillRect/>
          </a:stretch>
        </p:blipFill>
        <p:spPr bwMode="auto">
          <a:xfrm>
            <a:off x="6489147" y="3262170"/>
            <a:ext cx="2214585" cy="1021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5939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923935A-A102-4667-A0B2-FC65AD2B21F4}" type="slidenum">
              <a:rPr lang="en-US"/>
              <a:pPr/>
              <a:t>4</a:t>
            </a:fld>
            <a:endParaRPr lang="en-US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Попуњавање заглавља (хедера)</a:t>
            </a:r>
            <a:r>
              <a:rPr lang="sr-Latn-CS" sz="3600" smtClean="0"/>
              <a:t> </a:t>
            </a:r>
          </a:p>
        </p:txBody>
      </p:sp>
      <p:pic>
        <p:nvPicPr>
          <p:cNvPr id="593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6475" y="1458913"/>
            <a:ext cx="4598988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01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26146A-FD0B-4BB0-AAF7-37FFBC069019}" type="slidenum">
              <a:rPr lang="en-US"/>
              <a:pPr/>
              <a:t>40</a:t>
            </a:fld>
            <a:endParaRPr lang="en-US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Претраживање базе података</a:t>
            </a:r>
            <a:endParaRPr lang="sr-Latn-CS" smtClean="0"/>
          </a:p>
        </p:txBody>
      </p:sp>
      <p:sp>
        <p:nvSpPr>
          <p:cNvPr id="9011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sr-Cyrl-RS" sz="2800" smtClean="0"/>
              <a:t>А</a:t>
            </a:r>
            <a:r>
              <a:rPr lang="en-GB" sz="2800" smtClean="0"/>
              <a:t>ко тражите све људе којима име почиње  са  М,  унећете у поље имена М*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За</a:t>
            </a:r>
            <a:r>
              <a:rPr lang="en-GB" sz="2800" smtClean="0"/>
              <a:t> трговце који су имали продају већу од 100000 дин</a:t>
            </a:r>
            <a:r>
              <a:rPr lang="sr-Cyrl-CS" sz="2800" smtClean="0"/>
              <a:t>.</a:t>
            </a:r>
            <a:r>
              <a:rPr lang="en-GB" sz="2800" smtClean="0"/>
              <a:t> унећете &gt;&gt;100000)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</a:t>
            </a:r>
            <a:r>
              <a:rPr lang="en-GB" sz="2800" smtClean="0"/>
              <a:t>вездица (*) представља било који низ карактера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З</a:t>
            </a:r>
            <a:r>
              <a:rPr lang="en-GB" sz="2800" smtClean="0"/>
              <a:t>нак питања (?) који представља један било који карактер</a:t>
            </a:r>
            <a:endParaRPr lang="sr-Cyrl-RS" sz="2800" smtClean="0"/>
          </a:p>
          <a:p>
            <a:pPr eaLnBrk="1" hangingPunct="1"/>
            <a:r>
              <a:rPr lang="sr-Cyrl-RS" sz="2800" smtClean="0"/>
              <a:t>Оп</a:t>
            </a:r>
            <a:r>
              <a:rPr lang="en-GB" sz="2800" smtClean="0"/>
              <a:t>ератори су =, &lt;&lt;, &gt;&gt;, &lt;&lt;=, &gt;&gt;= или &lt;&lt;&gt;&gt;</a:t>
            </a:r>
            <a:endParaRPr lang="en-GB" sz="2600" smtClean="0"/>
          </a:p>
        </p:txBody>
      </p:sp>
      <p:sp>
        <p:nvSpPr>
          <p:cNvPr id="90118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216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CAAA1A6-5FA0-4F3D-B643-C00C43A3F6FA}" type="slidenum">
              <a:rPr lang="en-US"/>
              <a:pPr/>
              <a:t>41</a:t>
            </a:fld>
            <a:endParaRPr lang="en-US"/>
          </a:p>
        </p:txBody>
      </p:sp>
      <p:sp>
        <p:nvSpPr>
          <p:cNvPr id="921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600" i="1" smtClean="0"/>
              <a:t>Претраживање базе података</a:t>
            </a:r>
            <a:r>
              <a:rPr lang="sr-Cyrl-CS" sz="3600" i="1" smtClean="0"/>
              <a:t>, </a:t>
            </a:r>
            <a:r>
              <a:rPr lang="en-GB" sz="3600" i="1" smtClean="0"/>
              <a:t>Criteria</a:t>
            </a:r>
            <a:r>
              <a:rPr lang="sr-Latn-CS" sz="3600" smtClean="0"/>
              <a:t> </a:t>
            </a:r>
          </a:p>
        </p:txBody>
      </p:sp>
      <p:pic>
        <p:nvPicPr>
          <p:cNvPr id="92165" name="Picture 1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03475" y="1452563"/>
            <a:ext cx="4175125" cy="489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318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59767C6-ECB6-44AA-8258-57FCBF213E3B}" type="slidenum">
              <a:rPr lang="en-US"/>
              <a:pPr/>
              <a:t>42</a:t>
            </a:fld>
            <a:endParaRPr lang="en-US"/>
          </a:p>
        </p:txBody>
      </p:sp>
      <p:sp>
        <p:nvSpPr>
          <p:cNvPr id="931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3200" i="1" smtClean="0"/>
              <a:t>Сортирање базе података</a:t>
            </a:r>
            <a:r>
              <a:rPr lang="sr-Cyrl-CS" sz="3200" smtClean="0"/>
              <a:t>, </a:t>
            </a:r>
            <a:r>
              <a:rPr lang="en-GB" sz="3200" i="1" smtClean="0"/>
              <a:t>Data</a:t>
            </a:r>
            <a:r>
              <a:rPr lang="sr-Cyrl-CS" sz="3200" i="1" smtClean="0"/>
              <a:t>/</a:t>
            </a:r>
            <a:r>
              <a:rPr lang="en-GB" sz="3200" i="1" smtClean="0"/>
              <a:t>Sort</a:t>
            </a:r>
            <a:r>
              <a:rPr lang="sr-Latn-CS" sz="3200" smtClean="0"/>
              <a:t> </a:t>
            </a:r>
          </a:p>
        </p:txBody>
      </p:sp>
      <p:sp>
        <p:nvSpPr>
          <p:cNvPr id="93191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47972" t="29456" r="20723" b="45016"/>
          <a:stretch>
            <a:fillRect/>
          </a:stretch>
        </p:blipFill>
        <p:spPr bwMode="auto">
          <a:xfrm>
            <a:off x="325732" y="1496685"/>
            <a:ext cx="5541668" cy="3143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7972" t="29167" r="20723" b="44853"/>
          <a:stretch>
            <a:fillRect/>
          </a:stretch>
        </p:blipFill>
        <p:spPr bwMode="auto">
          <a:xfrm>
            <a:off x="3277035" y="3255838"/>
            <a:ext cx="5350497" cy="295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421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1A751BC-A30E-49D3-B2FC-BAB835B1612E}" type="slidenum">
              <a:rPr lang="en-US"/>
              <a:pPr/>
              <a:t>43</a:t>
            </a:fld>
            <a:endParaRPr lang="en-US"/>
          </a:p>
        </p:txBody>
      </p:sp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i="1" smtClean="0"/>
              <a:t>Коришћење опције </a:t>
            </a:r>
            <a:r>
              <a:rPr lang="en-GB" i="1" smtClean="0"/>
              <a:t>Filter</a:t>
            </a:r>
            <a:r>
              <a:rPr lang="sr-Latn-CS" smtClean="0"/>
              <a:t> </a:t>
            </a:r>
          </a:p>
        </p:txBody>
      </p:sp>
      <p:pic>
        <p:nvPicPr>
          <p:cNvPr id="9421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38" y="1538288"/>
            <a:ext cx="8347075" cy="455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52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33E32-138D-48D5-8624-F0757CC4801F}" type="slidenum">
              <a:rPr lang="en-US"/>
              <a:pPr/>
              <a:t>44</a:t>
            </a:fld>
            <a:endParaRPr lang="en-US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CS" sz="3600" i="1" smtClean="0"/>
              <a:t>Коришћење </a:t>
            </a:r>
            <a:r>
              <a:rPr lang="sr-Cyrl-RS" sz="3600" i="1" smtClean="0"/>
              <a:t>команде </a:t>
            </a:r>
            <a:r>
              <a:rPr lang="en-GB" sz="3600" i="1" smtClean="0"/>
              <a:t>Custo</a:t>
            </a:r>
            <a:r>
              <a:rPr lang="en-US" sz="3600" i="1" smtClean="0"/>
              <a:t>m </a:t>
            </a:r>
            <a:r>
              <a:rPr lang="en-GB" sz="3600" i="1" smtClean="0"/>
              <a:t>Filter</a:t>
            </a:r>
            <a:endParaRPr lang="sr-Latn-CS" sz="3600" smtClean="0"/>
          </a:p>
        </p:txBody>
      </p:sp>
      <p:sp>
        <p:nvSpPr>
          <p:cNvPr id="952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3462" t="14484" r="65396" b="47712"/>
          <a:stretch>
            <a:fillRect/>
          </a:stretch>
        </p:blipFill>
        <p:spPr bwMode="auto">
          <a:xfrm>
            <a:off x="2058237" y="1354842"/>
            <a:ext cx="5163830" cy="493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9523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5033E32-138D-48D5-8624-F0757CC4801F}" type="slidenum">
              <a:rPr lang="en-US"/>
              <a:pPr/>
              <a:t>45</a:t>
            </a:fld>
            <a:endParaRPr lang="en-US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i="1" smtClean="0"/>
              <a:t>Komanda </a:t>
            </a:r>
            <a:r>
              <a:rPr lang="en-GB" sz="3600" i="1" smtClean="0"/>
              <a:t>Custo</a:t>
            </a:r>
            <a:r>
              <a:rPr lang="en-US" sz="3600" i="1" smtClean="0"/>
              <a:t>m Auto</a:t>
            </a:r>
            <a:r>
              <a:rPr lang="en-GB" sz="3600" i="1" smtClean="0"/>
              <a:t>Filter</a:t>
            </a:r>
            <a:endParaRPr lang="sr-Latn-CS" sz="3600" smtClean="0"/>
          </a:p>
        </p:txBody>
      </p:sp>
      <p:sp>
        <p:nvSpPr>
          <p:cNvPr id="95239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5215" y="1794086"/>
            <a:ext cx="6763385" cy="392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0419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DE22F6F-007B-4747-836F-820599D89BEC}" type="slidenum">
              <a:rPr lang="en-US"/>
              <a:pPr/>
              <a:t>5</a:t>
            </a:fld>
            <a:endParaRPr lang="en-US"/>
          </a:p>
        </p:txBody>
      </p:sp>
      <p:sp>
        <p:nvSpPr>
          <p:cNvPr id="604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3600" i="1" smtClean="0"/>
              <a:t>Избор података који ће се штампати</a:t>
            </a:r>
            <a:r>
              <a:rPr lang="sr-Latn-CS" sz="3600" smtClean="0"/>
              <a:t> </a:t>
            </a:r>
          </a:p>
        </p:txBody>
      </p:sp>
      <p:pic>
        <p:nvPicPr>
          <p:cNvPr id="6042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74900" y="1436688"/>
            <a:ext cx="4530725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1443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B4CD30-A8B8-4E08-BD30-4CA172C9A387}" type="slidenum">
              <a:rPr lang="en-US"/>
              <a:pPr/>
              <a:t>6</a:t>
            </a:fld>
            <a:endParaRPr lang="en-US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Штампање</a:t>
            </a:r>
            <a:r>
              <a:rPr lang="sr-Latn-CS" smtClean="0"/>
              <a:t> </a:t>
            </a:r>
          </a:p>
        </p:txBody>
      </p:sp>
      <p:pic>
        <p:nvPicPr>
          <p:cNvPr id="6144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1588" y="1547813"/>
            <a:ext cx="6391275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2467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AB5948-7CD5-4699-81EE-B4D95BC1214A}" type="slidenum">
              <a:rPr lang="en-US"/>
              <a:pPr/>
              <a:t>7</a:t>
            </a:fld>
            <a:endParaRPr lang="en-US"/>
          </a:p>
        </p:txBody>
      </p:sp>
      <p:sp>
        <p:nvSpPr>
          <p:cNvPr id="624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Приказ неких формата</a:t>
            </a:r>
            <a:r>
              <a:rPr lang="sr-Latn-CS" smtClean="0"/>
              <a:t> </a:t>
            </a:r>
          </a:p>
        </p:txBody>
      </p:sp>
      <p:graphicFrame>
        <p:nvGraphicFramePr>
          <p:cNvPr id="62469" name="Object 3"/>
          <p:cNvGraphicFramePr>
            <a:graphicFrameLocks noChangeAspect="1"/>
          </p:cNvGraphicFramePr>
          <p:nvPr>
            <p:ph idx="1"/>
          </p:nvPr>
        </p:nvGraphicFramePr>
        <p:xfrm>
          <a:off x="373063" y="1439863"/>
          <a:ext cx="8429625" cy="4868862"/>
        </p:xfrm>
        <a:graphic>
          <a:graphicData uri="http://schemas.openxmlformats.org/presentationml/2006/ole">
            <p:oleObj spid="_x0000_s863234" name="Document" r:id="rId4" imgW="5909347" imgH="3613888" progId="Word.Document.8">
              <p:embed/>
            </p:oleObj>
          </a:graphicData>
        </a:graphic>
      </p:graphicFrame>
      <p:sp>
        <p:nvSpPr>
          <p:cNvPr id="6247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349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FD2670-4C54-43EA-8EC9-25F48C66323B}" type="slidenum">
              <a:rPr lang="en-US"/>
              <a:pPr/>
              <a:t>8</a:t>
            </a:fld>
            <a:endParaRPr lang="en-US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Важнији формати приказа</a:t>
            </a:r>
            <a:r>
              <a:rPr lang="sr-Latn-CS" smtClean="0"/>
              <a:t> </a:t>
            </a:r>
          </a:p>
        </p:txBody>
      </p:sp>
      <p:graphicFrame>
        <p:nvGraphicFramePr>
          <p:cNvPr id="63493" name="Object 3"/>
          <p:cNvGraphicFramePr>
            <a:graphicFrameLocks noChangeAspect="1"/>
          </p:cNvGraphicFramePr>
          <p:nvPr>
            <p:ph idx="1"/>
          </p:nvPr>
        </p:nvGraphicFramePr>
        <p:xfrm>
          <a:off x="1901825" y="1323975"/>
          <a:ext cx="5495925" cy="5108575"/>
        </p:xfrm>
        <a:graphic>
          <a:graphicData uri="http://schemas.openxmlformats.org/presentationml/2006/ole">
            <p:oleObj spid="_x0000_s864258" name="Document" r:id="rId4" imgW="5899997" imgH="5485449" progId="Word.Document.8">
              <p:embed/>
            </p:oleObj>
          </a:graphicData>
        </a:graphic>
      </p:graphicFrame>
      <p:sp>
        <p:nvSpPr>
          <p:cNvPr id="63494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4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sr-Cyrl-CS" smtClean="0"/>
              <a:t>Информатика</a:t>
            </a:r>
            <a:endParaRPr lang="en-US"/>
          </a:p>
        </p:txBody>
      </p:sp>
      <p:sp>
        <p:nvSpPr>
          <p:cNvPr id="6451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915D7F-6FC7-42A5-91FE-F85D9759EDAA}" type="slidenum">
              <a:rPr lang="en-US"/>
              <a:pPr/>
              <a:t>9</a:t>
            </a:fld>
            <a:endParaRPr lang="en-US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i="1" smtClean="0"/>
              <a:t>Одређивање формата ћелије</a:t>
            </a:r>
            <a:r>
              <a:rPr lang="sr-Latn-CS" smtClean="0"/>
              <a:t> </a:t>
            </a: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2220913" y="6084109"/>
            <a:ext cx="463396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sr-Cyrl-RS" smtClean="0"/>
              <a:t>команда </a:t>
            </a:r>
            <a:r>
              <a:rPr lang="en-US" b="1" i="1" smtClean="0"/>
              <a:t>Format/Format Cells</a:t>
            </a:r>
            <a:r>
              <a:rPr lang="en-US" smtClean="0"/>
              <a:t> </a:t>
            </a:r>
            <a:r>
              <a:rPr lang="en-GB" smtClean="0"/>
              <a:t>или </a:t>
            </a:r>
            <a:r>
              <a:rPr lang="en-GB" b="1" i="1"/>
              <a:t>Ctrl+1</a:t>
            </a:r>
            <a:r>
              <a:rPr lang="en-GB"/>
              <a:t> </a:t>
            </a:r>
          </a:p>
        </p:txBody>
      </p:sp>
      <p:pic>
        <p:nvPicPr>
          <p:cNvPr id="64518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0638" y="1495420"/>
            <a:ext cx="5145087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0" name="Date Placeholder 1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smtClean="0"/>
              <a:t>Предавање бр. 8 © Факултет медицинских наука Универзитета у Крагујевцу</a:t>
            </a:r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4" cstate="print"/>
          <a:srcRect l="74469" t="2210" r="11202" b="51143"/>
          <a:stretch>
            <a:fillRect/>
          </a:stretch>
        </p:blipFill>
        <p:spPr bwMode="auto">
          <a:xfrm>
            <a:off x="361016" y="1414964"/>
            <a:ext cx="3220384" cy="465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104</TotalTime>
  <Words>4187</Words>
  <Application>Microsoft Office PowerPoint</Application>
  <PresentationFormat>On-screen Show (4:3)</PresentationFormat>
  <Paragraphs>300</Paragraphs>
  <Slides>45</Slides>
  <Notes>45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FIT slajd predavanja</vt:lpstr>
      <vt:lpstr>Document</vt:lpstr>
      <vt:lpstr>      MICROSOFT EXCEL</vt:lpstr>
      <vt:lpstr>Подешавање параметара стране </vt:lpstr>
      <vt:lpstr>Подешавање маргина радног листа </vt:lpstr>
      <vt:lpstr>Попуњавање заглавља (хедера) </vt:lpstr>
      <vt:lpstr>Избор података који ће се штампати </vt:lpstr>
      <vt:lpstr>Штампање </vt:lpstr>
      <vt:lpstr>Приказ неких формата </vt:lpstr>
      <vt:lpstr>Важнији формати приказа </vt:lpstr>
      <vt:lpstr>Одређивање формата ћелије </vt:lpstr>
      <vt:lpstr>Одређивање формата ћелије </vt:lpstr>
      <vt:lpstr>Поравнање садржаја ћелије </vt:lpstr>
      <vt:lpstr>Форматирање фонтова у ћелији </vt:lpstr>
      <vt:lpstr>Постављање граница табеле </vt:lpstr>
      <vt:lpstr>Неки већ дефинисани формати табеле </vt:lpstr>
      <vt:lpstr>Неки већ дефинисани формати табеле </vt:lpstr>
      <vt:lpstr>Подешавање колона и редова</vt:lpstr>
      <vt:lpstr>Форматирање стила</vt:lpstr>
      <vt:lpstr>Коришћење шаблона </vt:lpstr>
      <vt:lpstr>Графика</vt:lpstr>
      <vt:lpstr>Графика</vt:lpstr>
      <vt:lpstr>Цртање графикона </vt:lpstr>
      <vt:lpstr>Одређивање типа графикона </vt:lpstr>
      <vt:lpstr>Давање имена серијама података </vt:lpstr>
      <vt:lpstr>Подешавања назива графикона </vt:lpstr>
      <vt:lpstr>Избор локације графикона </vt:lpstr>
      <vt:lpstr>Коначни изглед графикона </vt:lpstr>
      <vt:lpstr>Подешавање графикона </vt:lpstr>
      <vt:lpstr>Форматирање оса </vt:lpstr>
      <vt:lpstr>3Д графикони</vt:lpstr>
      <vt:lpstr>Тип графикона Pyramid </vt:lpstr>
      <vt:lpstr>Тип графикона 3-D Column</vt:lpstr>
      <vt:lpstr>Подешавање погледа на тродимензионални графикон</vt:lpstr>
      <vt:lpstr>Тип графикона Scatter </vt:lpstr>
      <vt:lpstr>Тип графикона Doughnut </vt:lpstr>
      <vt:lpstr>Уметнута слика у графикон </vt:lpstr>
      <vt:lpstr>Преклапање серија података </vt:lpstr>
      <vt:lpstr>База података</vt:lpstr>
      <vt:lpstr>Пример евиденције у бази података Data</vt:lpstr>
      <vt:lpstr>Додавање команде Form</vt:lpstr>
      <vt:lpstr>Претраживање базе података</vt:lpstr>
      <vt:lpstr>Претраживање базе података, Criteria </vt:lpstr>
      <vt:lpstr>Сортирање базе података, Data/Sort </vt:lpstr>
      <vt:lpstr>Коришћење опције Filter </vt:lpstr>
      <vt:lpstr>Коришћење команде Custom Filter</vt:lpstr>
      <vt:lpstr>Komanda Custom AutoFilter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162</cp:revision>
  <dcterms:created xsi:type="dcterms:W3CDTF">2006-09-26T20:52:51Z</dcterms:created>
  <dcterms:modified xsi:type="dcterms:W3CDTF">2016-09-25T18:10:37Z</dcterms:modified>
</cp:coreProperties>
</file>